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74" r:id="rId2"/>
    <p:sldMasterId id="2147483713" r:id="rId3"/>
    <p:sldMasterId id="2147483758" r:id="rId4"/>
    <p:sldMasterId id="2147483772" r:id="rId5"/>
    <p:sldMasterId id="2147483811" r:id="rId6"/>
    <p:sldMasterId id="2147483837" r:id="rId7"/>
  </p:sldMasterIdLst>
  <p:notesMasterIdLst>
    <p:notesMasterId r:id="rId25"/>
  </p:notesMasterIdLst>
  <p:sldIdLst>
    <p:sldId id="344" r:id="rId8"/>
    <p:sldId id="451" r:id="rId9"/>
    <p:sldId id="464" r:id="rId10"/>
    <p:sldId id="517" r:id="rId11"/>
    <p:sldId id="529" r:id="rId12"/>
    <p:sldId id="521" r:id="rId13"/>
    <p:sldId id="522" r:id="rId14"/>
    <p:sldId id="520" r:id="rId15"/>
    <p:sldId id="465" r:id="rId16"/>
    <p:sldId id="530" r:id="rId17"/>
    <p:sldId id="523" r:id="rId18"/>
    <p:sldId id="524" r:id="rId19"/>
    <p:sldId id="525" r:id="rId20"/>
    <p:sldId id="526" r:id="rId21"/>
    <p:sldId id="527" r:id="rId22"/>
    <p:sldId id="528" r:id="rId23"/>
    <p:sldId id="485" r:id="rId24"/>
  </p:sldIdLst>
  <p:sldSz cx="9144000" cy="5143500" type="screen16x9"/>
  <p:notesSz cx="6797675" cy="9926638"/>
  <p:defaultTextStyle>
    <a:defPPr>
      <a:defRPr lang="en-US"/>
    </a:defPPr>
    <a:lvl1pPr marL="0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35789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48" autoAdjust="0"/>
    <p:restoredTop sz="91086" autoAdjust="0"/>
  </p:normalViewPr>
  <p:slideViewPr>
    <p:cSldViewPr snapToGrid="0" snapToObjects="1">
      <p:cViewPr>
        <p:scale>
          <a:sx n="125" d="100"/>
          <a:sy n="125" d="100"/>
        </p:scale>
        <p:origin x="-1278" y="-516"/>
      </p:cViewPr>
      <p:guideLst>
        <p:guide orient="horz" pos="2381"/>
        <p:guide orient="horz" pos="1620"/>
        <p:guide pos="33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7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7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/>
          <a:lstStyle>
            <a:lvl1pPr algn="r">
              <a:defRPr sz="1200"/>
            </a:lvl1pPr>
          </a:lstStyle>
          <a:p>
            <a:fld id="{17489909-71B7-476C-A353-5CCBE696994E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26" tIns="46063" rIns="92126" bIns="460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162"/>
            <a:ext cx="5438140" cy="4466987"/>
          </a:xfrm>
          <a:prstGeom prst="rect">
            <a:avLst/>
          </a:prstGeom>
        </p:spPr>
        <p:txBody>
          <a:bodyPr vert="horz" lIns="92126" tIns="46063" rIns="92126" bIns="4606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590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90"/>
            <a:ext cx="2945660" cy="496332"/>
          </a:xfrm>
          <a:prstGeom prst="rect">
            <a:avLst/>
          </a:prstGeom>
        </p:spPr>
        <p:txBody>
          <a:bodyPr vert="horz" lIns="92126" tIns="46063" rIns="92126" bIns="46063" rtlCol="0" anchor="b"/>
          <a:lstStyle>
            <a:lvl1pPr algn="r">
              <a:defRPr sz="1200"/>
            </a:lvl1pPr>
          </a:lstStyle>
          <a:p>
            <a:fld id="{385DF625-5088-4219-94DB-B066241722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854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57896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15792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73688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431585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89481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147377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505273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863169" algn="l" defTabSz="715792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4538"/>
            <a:ext cx="6623050" cy="3725862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522" indent="-28789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1573" indent="-2303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2202" indent="-2303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2831" indent="-23031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3460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4089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4718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5347" indent="-23031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4538"/>
            <a:ext cx="6623050" cy="3725862"/>
          </a:xfrm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8446" indent="-287864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1455" indent="-23029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2037" indent="-23029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72618" indent="-23029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33200" indent="-230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93782" indent="-230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54364" indent="-230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14946" indent="-230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E4DBC3-6C51-4609-A7D2-77E3E4A3E990}" type="slidenum">
              <a:rPr lang="ru-RU" smtClean="0"/>
              <a:pPr eaLnBrk="1" hangingPunct="1"/>
              <a:t>17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129786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844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938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1979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554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130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13116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930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536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65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9698141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648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0324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266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0586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0212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730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82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86691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0786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352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6535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781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6"/>
            <a:ext cx="9142412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27152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926140" y="3845720"/>
            <a:ext cx="923925" cy="282179"/>
          </a:xfrm>
          <a:prstGeom prst="rect">
            <a:avLst/>
          </a:prstGeom>
          <a:noFill/>
        </p:spPr>
        <p:txBody>
          <a:bodyPr lIns="41265" tIns="20633" rIns="41265" bIns="20633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9DDAF-0AF6-4ABE-B83B-855404764931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8604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3"/>
            <a:ext cx="9142413" cy="5142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lvl="0"/>
            <a:r>
              <a:rPr lang="ru-RU" noProof="0"/>
              <a:t>Click to edit Master title style</a:t>
            </a:r>
            <a:endParaRPr lang="ru-RU" noProof="0" dirty="0"/>
          </a:p>
        </p:txBody>
      </p:sp>
      <p:sp>
        <p:nvSpPr>
          <p:cNvPr id="5" name="Номер слайда 1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3CD11-3589-4FC4-BAD3-9C961FFE7BBB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49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" y="5"/>
            <a:ext cx="9142413" cy="514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47153-C846-4E9D-BCA4-C5D28A27AE7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7942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28B09-27F3-4B3E-BCBA-42713A63654D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22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975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1AA50-C0A9-4626-8184-7DADBFECA2C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96803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9" y="1191"/>
            <a:ext cx="9142412" cy="5142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C4A87-A01D-4F22-955E-864C60B2258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3285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0BBD6A6B-995D-4DB0-B583-8D3A1356F194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589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2F5D9-17FF-4B8A-9086-F903DD3587A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52008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pPr lvl="0"/>
            <a:r>
              <a:rPr lang="ru-RU" noProof="0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74DC-DA40-4C44-82D9-EFD05A28A752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6652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EC3CA-9670-47C7-BE9D-1F57EBE932B9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5503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6C408-D565-4E51-B25E-D0DA0F38DA50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581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071"/>
            <a:ext cx="9142643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522770"/>
            <a:ext cx="7772400" cy="1102519"/>
          </a:xfrm>
        </p:spPr>
        <p:txBody>
          <a:bodyPr>
            <a:normAutofit/>
          </a:bodyPr>
          <a:lstStyle>
            <a:lvl1pPr>
              <a:defRPr sz="2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1400" b="0">
                <a:solidFill>
                  <a:schemeClr val="bg1"/>
                </a:solidFill>
                <a:latin typeface="+mj-lt"/>
              </a:defRPr>
            </a:lvl1pPr>
            <a:lvl2pPr marL="235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707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06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41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768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412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4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8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22.12.2012</a:t>
            </a:r>
          </a:p>
        </p:txBody>
      </p:sp>
    </p:spTree>
    <p:extLst>
      <p:ext uri="{BB962C8B-B14F-4D97-AF65-F5344CB8AC3E}">
        <p14:creationId xmlns:p14="http://schemas.microsoft.com/office/powerpoint/2010/main" val="680590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2631" indent="1433">
              <a:defRPr>
                <a:latin typeface="+mj-lt"/>
              </a:defRPr>
            </a:lvl2pPr>
            <a:lvl3pPr marL="283709" indent="-117496">
              <a:tabLst/>
              <a:defRPr>
                <a:latin typeface="+mj-lt"/>
              </a:defRPr>
            </a:lvl3pPr>
            <a:lvl4pPr marL="0" indent="162631">
              <a:lnSpc>
                <a:spcPts val="813"/>
              </a:lnSpc>
              <a:spcBef>
                <a:spcPts val="181"/>
              </a:spcBef>
              <a:defRPr>
                <a:latin typeface="+mj-lt"/>
              </a:defRPr>
            </a:lvl4pPr>
            <a:lvl5pPr>
              <a:lnSpc>
                <a:spcPts val="813"/>
              </a:lnSpc>
              <a:spcBef>
                <a:spcPts val="181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26641" y="3845310"/>
            <a:ext cx="923619" cy="282640"/>
          </a:xfrm>
          <a:prstGeom prst="rect">
            <a:avLst/>
          </a:prstGeom>
          <a:noFill/>
        </p:spPr>
        <p:txBody>
          <a:bodyPr wrap="square" lIns="41265" tIns="20633" rIns="41265" bIns="20633" rtlCol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822637" y="375805"/>
            <a:ext cx="7337192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DDBC6A8-030A-4E74-A93A-0C27C7F1295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648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354"/>
            <a:ext cx="9142644" cy="514171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40" y="1205156"/>
            <a:ext cx="7320689" cy="3621940"/>
          </a:xfrm>
        </p:spPr>
        <p:txBody>
          <a:bodyPr/>
          <a:lstStyle>
            <a:lvl1pPr marL="164064" indent="0">
              <a:buFontTx/>
              <a:buNone/>
              <a:defRPr b="1">
                <a:latin typeface="+mj-lt"/>
              </a:defRPr>
            </a:lvl1pPr>
            <a:lvl2pPr marL="164064" indent="0">
              <a:defRPr>
                <a:latin typeface="+mj-lt"/>
              </a:defRPr>
            </a:lvl2pPr>
            <a:lvl3pPr marL="283709" indent="-117496">
              <a:defRPr>
                <a:latin typeface="+mj-lt"/>
              </a:defRPr>
            </a:lvl3pPr>
            <a:lvl4pPr marL="0" indent="162631">
              <a:defRPr>
                <a:latin typeface="+mj-lt"/>
              </a:defRPr>
            </a:lvl4pPr>
            <a:lvl5pPr marL="647658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821928" y="375805"/>
            <a:ext cx="7337901" cy="829352"/>
          </a:xfrm>
        </p:spPr>
        <p:txBody>
          <a:bodyPr/>
          <a:lstStyle>
            <a:lvl1pPr marL="0" marR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2400"/>
            </a:lvl1pPr>
          </a:lstStyle>
          <a:p>
            <a:pPr marL="0" marR="0" lvl="0" indent="0" defTabSz="47072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7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503" y="4404125"/>
            <a:ext cx="566739" cy="490537"/>
          </a:xfrm>
        </p:spPr>
        <p:txBody>
          <a:bodyPr/>
          <a:lstStyle>
            <a:lvl1pPr algn="ctr">
              <a:defRPr sz="1200" i="0" smtClean="0">
                <a:solidFill>
                  <a:schemeClr val="bg1"/>
                </a:solidFill>
                <a:latin typeface="+mj-lt"/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897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" y="1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40" y="759381"/>
            <a:ext cx="7320689" cy="1518473"/>
          </a:xfrm>
        </p:spPr>
        <p:txBody>
          <a:bodyPr anchor="t"/>
          <a:lstStyle>
            <a:lvl1pPr algn="l">
              <a:defRPr sz="2100" b="1" cap="all"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40" y="2572292"/>
            <a:ext cx="7320689" cy="2254803"/>
          </a:xfrm>
        </p:spPr>
        <p:txBody>
          <a:bodyPr anchor="t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3536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70729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706094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41459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76823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41218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4755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8291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E3F255-BAAB-4729-82CB-36BD993839D8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876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8" y="1205156"/>
            <a:ext cx="3620764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33" y="1205156"/>
            <a:ext cx="3644897" cy="352184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28D010C-5997-44E7-ADAB-F77667386F59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6984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2"/>
            <a:ext cx="7864167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7" y="1205154"/>
            <a:ext cx="3674753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7" y="1631157"/>
            <a:ext cx="3674753" cy="3195936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7" cy="426002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35364" indent="0">
              <a:buNone/>
              <a:defRPr sz="1000" b="1"/>
            </a:lvl2pPr>
            <a:lvl3pPr marL="470729" indent="0">
              <a:buNone/>
              <a:defRPr sz="900" b="1"/>
            </a:lvl3pPr>
            <a:lvl4pPr marL="706094" indent="0">
              <a:buNone/>
              <a:defRPr sz="800" b="1"/>
            </a:lvl4pPr>
            <a:lvl5pPr marL="941459" indent="0">
              <a:buNone/>
              <a:defRPr sz="800" b="1"/>
            </a:lvl5pPr>
            <a:lvl6pPr marL="1176823" indent="0">
              <a:buNone/>
              <a:defRPr sz="800" b="1"/>
            </a:lvl6pPr>
            <a:lvl7pPr marL="1412188" indent="0">
              <a:buNone/>
              <a:defRPr sz="800" b="1"/>
            </a:lvl7pPr>
            <a:lvl8pPr marL="1647552" indent="0">
              <a:buNone/>
              <a:defRPr sz="800" b="1"/>
            </a:lvl8pPr>
            <a:lvl9pPr marL="1882917" indent="0">
              <a:buNone/>
              <a:defRPr sz="800" b="1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7" cy="3186020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9C80194-86EC-4B2B-A4F3-81F77542C6A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47501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359" y="1435"/>
            <a:ext cx="9142644" cy="51417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7" y="375803"/>
            <a:ext cx="7864167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Click to edit Master title style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9AFC8C-32EF-4B56-9E55-3B036E80E93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1868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91049" y="4404445"/>
            <a:ext cx="567428" cy="48982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defRPr sz="12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CE65262F-85F7-414C-AE19-9E77B2474F4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7215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B62A34-0AFA-455C-B96A-45AC068BF82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3482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1600"/>
            </a:lvl1pPr>
            <a:lvl2pPr marL="235364" indent="0">
              <a:buNone/>
              <a:defRPr sz="1400"/>
            </a:lvl2pPr>
            <a:lvl3pPr marL="470729" indent="0">
              <a:buNone/>
              <a:defRPr sz="1200"/>
            </a:lvl3pPr>
            <a:lvl4pPr marL="706094" indent="0">
              <a:buNone/>
              <a:defRPr sz="1000"/>
            </a:lvl4pPr>
            <a:lvl5pPr marL="941459" indent="0">
              <a:buNone/>
              <a:defRPr sz="1000"/>
            </a:lvl5pPr>
            <a:lvl6pPr marL="1176823" indent="0">
              <a:buNone/>
              <a:defRPr sz="1000"/>
            </a:lvl6pPr>
            <a:lvl7pPr marL="1412188" indent="0">
              <a:buNone/>
              <a:defRPr sz="1000"/>
            </a:lvl7pPr>
            <a:lvl8pPr marL="1647552" indent="0">
              <a:buNone/>
              <a:defRPr sz="1000"/>
            </a:lvl8pPr>
            <a:lvl9pPr marL="1882917" indent="0">
              <a:buNone/>
              <a:defRPr sz="1000"/>
            </a:lvl9pPr>
          </a:lstStyle>
          <a:p>
            <a:r>
              <a:rPr lang="ru-RU"/>
              <a:t>Drag picture to placeholder or click icon to add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93335-961B-4AC6-B472-23F887E96A85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794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5C926D-F4BB-4846-84A9-408215DD905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5831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4" y="227410"/>
            <a:ext cx="2405063" cy="4838700"/>
          </a:xfrm>
        </p:spPr>
        <p:txBody>
          <a:bodyPr vert="eaVert"/>
          <a:lstStyle/>
          <a:p>
            <a:r>
              <a:rPr lang="ru-RU"/>
              <a:t>Click to edit Master title style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10"/>
            <a:ext cx="7065963" cy="4838700"/>
          </a:xfrm>
        </p:spPr>
        <p:txBody>
          <a:bodyPr vert="eaVert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C3AF1-E815-41C8-AD1F-A4FB79D1DEB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30340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5788053" y="4815019"/>
            <a:ext cx="3049347" cy="130151"/>
          </a:xfrm>
          <a:prstGeom prst="rect">
            <a:avLst/>
          </a:prstGeom>
          <a:noFill/>
        </p:spPr>
        <p:txBody>
          <a:bodyPr lIns="52693" tIns="26346" rIns="52693" bIns="26346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88053" y="4815019"/>
            <a:ext cx="3049347" cy="116880"/>
          </a:xfrm>
          <a:prstGeom prst="rect">
            <a:avLst/>
          </a:prstGeom>
          <a:noFill/>
        </p:spPr>
        <p:txBody>
          <a:bodyPr lIns="39551" tIns="19775" rIns="39551" bIns="19775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" dirty="0">
                <a:gradFill>
                  <a:gsLst>
                    <a:gs pos="0">
                      <a:schemeClr val="tx2"/>
                    </a:gs>
                    <a:gs pos="100000">
                      <a:schemeClr val="tx2"/>
                    </a:gs>
                  </a:gsLst>
                  <a:lin ang="5400000" scaled="0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endParaRPr lang="en-US" sz="5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23853"/>
            <a:ext cx="8363939" cy="526298"/>
          </a:xfrm>
        </p:spPr>
        <p:txBody>
          <a:bodyPr/>
          <a:lstStyle>
            <a:lvl1pPr>
              <a:defRPr sz="2200"/>
            </a:lvl1pPr>
          </a:lstStyle>
          <a:p>
            <a:r>
              <a:rPr lang="en-US" dirty="0"/>
              <a:t>Образец заголовка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1001" y="1131592"/>
            <a:ext cx="8363939" cy="3528392"/>
          </a:xfrm>
        </p:spPr>
        <p:txBody>
          <a:bodyPr/>
          <a:lstStyle>
            <a:lvl1pPr marL="200344" indent="-200344">
              <a:defRPr sz="1900"/>
            </a:lvl1pPr>
            <a:lvl2pPr marL="429045" indent="-163751">
              <a:defRPr sz="1900"/>
            </a:lvl2pPr>
            <a:lvl3pPr marL="658661" indent="-165581">
              <a:defRPr sz="1900"/>
            </a:lvl3pPr>
            <a:lvl4pPr marL="859005" indent="-133561">
              <a:defRPr sz="1900"/>
            </a:lvl4pPr>
            <a:lvl5pPr marL="1053858" indent="-128988">
              <a:defRPr sz="1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585013" y="4857969"/>
            <a:ext cx="3914979" cy="124650"/>
          </a:xfrm>
        </p:spPr>
        <p:txBody>
          <a:bodyPr anchor="ctr"/>
          <a:lstStyle>
            <a:lvl1pPr marL="0" indent="0" algn="l" defTabSz="526907" rtl="0" eaLnBrk="1" latinLnBrk="0" hangingPunct="1">
              <a:buNone/>
              <a:defRPr lang="en-US" sz="500" kern="1200" spc="0" baseline="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Segoe UI Light" panose="020B0502040204020203" pitchFamily="34" charset="0"/>
                <a:ea typeface="+mn-ea"/>
                <a:cs typeface="+mn-cs"/>
              </a:defRPr>
            </a:lvl1pPr>
            <a:lvl2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0" indent="0" algn="l" defTabSz="526907" rtl="0" eaLnBrk="1" latinLnBrk="0" hangingPunct="1">
              <a:buNone/>
              <a:defRPr lang="en-US" sz="500" kern="1200" dirty="0" smtClean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0" indent="0" algn="l" defTabSz="526907" rtl="0" eaLnBrk="1" latinLnBrk="0" hangingPunct="1">
              <a:buNone/>
              <a:defRPr lang="en-US" sz="500" kern="1200" dirty="0">
                <a:gradFill>
                  <a:gsLst>
                    <a:gs pos="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3"/>
          </p:nvPr>
        </p:nvSpPr>
        <p:spPr>
          <a:xfrm>
            <a:off x="8243893" y="4731549"/>
            <a:ext cx="708025" cy="275035"/>
          </a:xfrm>
        </p:spPr>
        <p:txBody>
          <a:bodyPr lIns="60134" tIns="30067" rIns="60134" bIns="30067"/>
          <a:lstStyle>
            <a:lvl1pPr algn="r">
              <a:defRPr sz="600" b="0" i="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>
              <a:defRPr/>
            </a:pPr>
            <a:fld id="{9A54D30B-CB97-48CC-94EC-352FC82BBC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775324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92"/>
            <a:ext cx="5111751" cy="438983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700"/>
            </a:lvl1pPr>
            <a:lvl2pPr marL="235364" indent="0">
              <a:buNone/>
              <a:defRPr sz="600"/>
            </a:lvl2pPr>
            <a:lvl3pPr marL="470729" indent="0">
              <a:buNone/>
              <a:defRPr sz="500"/>
            </a:lvl3pPr>
            <a:lvl4pPr marL="706094" indent="0">
              <a:buNone/>
              <a:defRPr sz="500"/>
            </a:lvl4pPr>
            <a:lvl5pPr marL="941459" indent="0">
              <a:buNone/>
              <a:defRPr sz="500"/>
            </a:lvl5pPr>
            <a:lvl6pPr marL="1176823" indent="0">
              <a:buNone/>
              <a:defRPr sz="500"/>
            </a:lvl6pPr>
            <a:lvl7pPr marL="1412188" indent="0">
              <a:buNone/>
              <a:defRPr sz="500"/>
            </a:lvl7pPr>
            <a:lvl8pPr marL="1647552" indent="0">
              <a:buNone/>
              <a:defRPr sz="500"/>
            </a:lvl8pPr>
            <a:lvl9pPr marL="1882917" indent="0">
              <a:buNone/>
              <a:defRPr sz="500"/>
            </a:lvl9pPr>
          </a:lstStyle>
          <a:p>
            <a:pPr lvl="0"/>
            <a:r>
              <a:rPr lang="ru-RU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610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752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55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fld id="{D57E3FE5-A9B2-4740-BCFC-E5DFD0717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3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815977" y="367905"/>
            <a:ext cx="7343775" cy="83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815977" y="1200151"/>
            <a:ext cx="7343775" cy="362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852" y="4531524"/>
            <a:ext cx="619125" cy="473869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AB3045-1F38-4F49-8A47-0198A9AFB45E}" type="slidenum">
              <a:rPr lang="ru-RU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7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hf hdr="0" ftr="0" dt="0"/>
  <p:txStyles>
    <p:titleStyle>
      <a:lvl1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2pPr>
      <a:lvl3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3pPr>
      <a:lvl4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4pPr>
      <a:lvl5pPr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5pPr>
      <a:lvl6pPr marL="235406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6pPr>
      <a:lvl7pPr marL="470813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7pPr>
      <a:lvl8pPr marL="706219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8pPr>
      <a:lvl9pPr marL="941625" algn="l" defTabSz="469995" rtl="0" eaLnBrk="1" fontAlgn="base" hangingPunct="1">
        <a:lnSpc>
          <a:spcPts val="2349"/>
        </a:lnSpc>
        <a:spcBef>
          <a:spcPct val="0"/>
        </a:spcBef>
        <a:spcAft>
          <a:spcPct val="0"/>
        </a:spcAft>
        <a:defRPr sz="1900" b="1">
          <a:solidFill>
            <a:srgbClr val="005AA9"/>
          </a:solidFill>
          <a:latin typeface="Arial" pitchFamily="34" charset="0"/>
        </a:defRPr>
      </a:lvl9pPr>
    </p:titleStyle>
    <p:bodyStyle>
      <a:lvl1pPr marL="163477" algn="l" defTabSz="469995" rtl="0" eaLnBrk="1" fontAlgn="base" hangingPunct="1">
        <a:spcBef>
          <a:spcPct val="20000"/>
        </a:spcBef>
        <a:spcAft>
          <a:spcPct val="0"/>
        </a:spcAft>
        <a:buFont typeface="+mj-lt"/>
        <a:defRPr sz="1600" kern="1200">
          <a:solidFill>
            <a:srgbClr val="005AA9"/>
          </a:solidFill>
          <a:latin typeface="+mj-lt"/>
          <a:ea typeface="+mn-ea"/>
          <a:cs typeface="+mn-cs"/>
        </a:defRPr>
      </a:lvl1pPr>
      <a:lvl2pPr marL="163477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 sz="1100" kern="1200">
          <a:solidFill>
            <a:srgbClr val="504F53"/>
          </a:solidFill>
          <a:latin typeface="+mj-lt"/>
          <a:ea typeface="+mn-ea"/>
          <a:cs typeface="+mn-cs"/>
        </a:defRPr>
      </a:lvl2pPr>
      <a:lvl3pPr marL="321231" indent="-116886" algn="l" defTabSz="46999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100" kern="1200">
          <a:solidFill>
            <a:srgbClr val="504F53"/>
          </a:solidFill>
          <a:latin typeface="+mj-lt"/>
          <a:ea typeface="+mn-ea"/>
          <a:cs typeface="+mn-cs"/>
        </a:defRPr>
      </a:lvl3pPr>
      <a:lvl4pPr indent="161842" algn="just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700" kern="1200">
          <a:solidFill>
            <a:srgbClr val="504F53"/>
          </a:solidFill>
          <a:latin typeface="+mj-lt"/>
          <a:ea typeface="+mn-ea"/>
          <a:cs typeface="+mn-cs"/>
        </a:defRPr>
      </a:lvl4pPr>
      <a:lvl5pPr marL="647367" algn="l" defTabSz="469995" rtl="0" eaLnBrk="1" fontAlgn="base" hangingPunct="1">
        <a:lnSpc>
          <a:spcPts val="811"/>
        </a:lnSpc>
        <a:spcBef>
          <a:spcPts val="181"/>
        </a:spcBef>
        <a:spcAft>
          <a:spcPct val="0"/>
        </a:spcAft>
        <a:buFont typeface="Arial" pitchFamily="34" charset="0"/>
        <a:defRPr sz="60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957" y="367518"/>
            <a:ext cx="7343873" cy="832711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957" y="1200150"/>
            <a:ext cx="7343873" cy="3626943"/>
          </a:xfrm>
          <a:prstGeom prst="rect">
            <a:avLst/>
          </a:prstGeom>
        </p:spPr>
        <p:txBody>
          <a:bodyPr vert="horz" lIns="71567" tIns="35783" rIns="71567" bIns="35783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6"/>
            <a:ext cx="2133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4767266"/>
            <a:ext cx="2895600" cy="273844"/>
          </a:xfrm>
          <a:prstGeom prst="rect">
            <a:avLst/>
          </a:prstGeom>
        </p:spPr>
        <p:txBody>
          <a:bodyPr vert="horz" lIns="71567" tIns="35783" rIns="71567" bIns="35783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324085" y="4531068"/>
            <a:ext cx="619711" cy="473876"/>
          </a:xfrm>
          <a:prstGeom prst="rect">
            <a:avLst/>
          </a:prstGeom>
        </p:spPr>
        <p:txBody>
          <a:bodyPr vert="horz" lIns="71567" tIns="35783" rIns="71567" bIns="35783" rtlCol="0" anchor="ctr">
            <a:normAutofit/>
          </a:bodyPr>
          <a:lstStyle>
            <a:lvl1pPr algn="ctr">
              <a:lnSpc>
                <a:spcPts val="1083"/>
              </a:lnSpc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D17D7C-6A4E-4319-B85A-2D2149C499EC}" type="slidenum">
              <a:rPr lang="ru-RU" smtClean="0">
                <a:solidFill>
                  <a:prstClr val="white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31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</p:sldLayoutIdLst>
  <p:hf hdr="0" ftr="0" dt="0"/>
  <p:txStyles>
    <p:titleStyle>
      <a:lvl1pPr algn="l" defTabSz="470729" rtl="0" eaLnBrk="1" latinLnBrk="0" hangingPunct="1">
        <a:lnSpc>
          <a:spcPts val="2347"/>
        </a:lnSpc>
        <a:spcBef>
          <a:spcPct val="0"/>
        </a:spcBef>
        <a:buNone/>
        <a:defRPr sz="19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164064" indent="0" algn="l" defTabSz="470729" rtl="0" eaLnBrk="1" latinLnBrk="0" hangingPunct="1">
        <a:spcBef>
          <a:spcPct val="20000"/>
        </a:spcBef>
        <a:buFont typeface="+mj-lt"/>
        <a:buNone/>
        <a:defRPr sz="16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164064" indent="0" algn="l" defTabSz="470729" rtl="0" eaLnBrk="1" latinLnBrk="0" hangingPunct="1">
        <a:spcBef>
          <a:spcPct val="20000"/>
        </a:spcBef>
        <a:buFont typeface="Arial" pitchFamily="34" charset="0"/>
        <a:buNone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321680" indent="-117496" algn="l" defTabSz="470729" rtl="0" eaLnBrk="1" latinLnBrk="0" hangingPunct="1">
        <a:spcBef>
          <a:spcPct val="20000"/>
        </a:spcBef>
        <a:buFont typeface="Arial" pitchFamily="34" charset="0"/>
        <a:buChar char="•"/>
        <a:defRPr sz="11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162631" algn="just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tabLst/>
        <a:defRPr sz="7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647658" indent="0" algn="l" defTabSz="470729" rtl="0" eaLnBrk="1" latinLnBrk="0" hangingPunct="1">
        <a:lnSpc>
          <a:spcPts val="813"/>
        </a:lnSpc>
        <a:spcBef>
          <a:spcPts val="181"/>
        </a:spcBef>
        <a:buFont typeface="Arial" pitchFamily="34" charset="0"/>
        <a:buNone/>
        <a:defRPr sz="6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129450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2987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65235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00600" indent="-117682" algn="l" defTabSz="470729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3536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7072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706094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41459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76823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412188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47552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917" algn="l" defTabSz="470729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2101526"/>
            <a:ext cx="7772400" cy="110251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Обзор ключевых изменений в налоговом законодательстве в 2025 году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138836"/>
            <a:ext cx="6400800" cy="131445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err="1" smtClean="0"/>
              <a:t>И.о</a:t>
            </a:r>
            <a:r>
              <a:rPr lang="ru-RU" dirty="0" smtClean="0"/>
              <a:t>. руководителя УФНС России по Ямало-Ненецкому автономному округу </a:t>
            </a:r>
          </a:p>
          <a:p>
            <a:r>
              <a:rPr lang="ru-RU" dirty="0" err="1" smtClean="0"/>
              <a:t>Посунько</a:t>
            </a:r>
            <a:r>
              <a:rPr lang="ru-RU" dirty="0" smtClean="0"/>
              <a:t> Руслан Юрьевич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74146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Повышающие коэффициенты для учета отдельных видов расходов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39857" y="1205157"/>
            <a:ext cx="2400623" cy="5626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 31.12.2024 – коэффициент 1,5: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63217" y="1205157"/>
            <a:ext cx="2263463" cy="5626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После 01.01.2025 – коэффициент 2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45496" y="1920240"/>
            <a:ext cx="2918783" cy="71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 pitchFamily="34" charset="0"/>
                <a:cs typeface="Calibri" pitchFamily="34" charset="0"/>
              </a:rPr>
              <a:t>- расходы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ОС, включенных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в Реестр российской радиоэлектронной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продукции;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5975" y="2750820"/>
            <a:ext cx="2857823" cy="1676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- расходы на приобретение или создание амортизируемых нематериальных активов в виде исключительных прав на программы для ЭВМ и БД при формировании первоначальной стоимости таких НМА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18123" y="1905000"/>
            <a:ext cx="4041707" cy="7162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расходы на НИОКР, названные в Перечне, утв. постановлением Правительства России от 24.12.2008 № 988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63843" y="2743200"/>
            <a:ext cx="3950266" cy="16840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расходы на приобретение права использования программ для ЭВМ и баз данных, которые включены в Единый реестр российских программ для ЭВМ и баз данных, относящихся к сфере искусственного интеллекта </a:t>
            </a:r>
            <a:r>
              <a:rPr lang="ru-RU" u="sng" dirty="0">
                <a:latin typeface="Calibri" pitchFamily="34" charset="0"/>
                <a:cs typeface="Calibri" pitchFamily="34" charset="0"/>
              </a:rPr>
              <a:t>(</a:t>
            </a:r>
            <a:r>
              <a:rPr lang="ru-RU" u="sng" dirty="0" err="1">
                <a:latin typeface="Calibri" pitchFamily="34" charset="0"/>
                <a:cs typeface="Calibri" pitchFamily="34" charset="0"/>
              </a:rPr>
              <a:t>пп</a:t>
            </a:r>
            <a:r>
              <a:rPr lang="ru-RU" u="sng" dirty="0">
                <a:latin typeface="Calibri" pitchFamily="34" charset="0"/>
                <a:cs typeface="Calibri" pitchFamily="34" charset="0"/>
              </a:rPr>
              <a:t>. 26 п. 1 ст. 264 НК РФ)</a:t>
            </a:r>
            <a:endParaRPr lang="ru-RU" u="sng" dirty="0" smtClean="0"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2" name="Прямая со стрелкой 11"/>
          <p:cNvCxnSpPr>
            <a:stCxn id="5" idx="3"/>
            <a:endCxn id="6" idx="1"/>
          </p:cNvCxnSpPr>
          <p:nvPr/>
        </p:nvCxnSpPr>
        <p:spPr>
          <a:xfrm>
            <a:off x="3840480" y="1486499"/>
            <a:ext cx="16227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93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40" y="1045136"/>
            <a:ext cx="7337189" cy="684604"/>
          </a:xfrm>
        </p:spPr>
        <p:txBody>
          <a:bodyPr/>
          <a:lstStyle/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В каком случае у налогоплательщика УСН с 01.01.2025 не возникает </a:t>
            </a:r>
          </a:p>
          <a:p>
            <a:pPr algn="ctr"/>
            <a:r>
              <a:rPr lang="ru-RU" dirty="0">
                <a:latin typeface="Calibri" pitchFamily="34" charset="0"/>
                <a:cs typeface="Calibri" pitchFamily="34" charset="0"/>
              </a:rPr>
              <a:t>обязанности исчислять и уплачивать НДС в бюджет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5"/>
            <a:ext cx="7337192" cy="683375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ru-RU" sz="1800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января 2025 увеличивают </a:t>
            </a:r>
            <a:r>
              <a:rPr lang="ru-RU" sz="18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лимиты при УСН и отменяют повышенные ставки по </a:t>
            </a:r>
            <a:r>
              <a:rPr lang="ru-RU" sz="1800" dirty="0" err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спецрежиму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 bwMode="auto">
          <a:xfrm>
            <a:off x="822640" y="1729740"/>
            <a:ext cx="7337189" cy="2987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</a:bodyPr>
          <a:lstStyle>
            <a:lvl1pPr marL="164064" indent="0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1" kern="1200">
                <a:solidFill>
                  <a:srgbClr val="005AA9"/>
                </a:solidFill>
                <a:latin typeface="+mj-lt"/>
                <a:ea typeface="+mn-ea"/>
                <a:cs typeface="+mn-cs"/>
              </a:defRPr>
            </a:lvl1pPr>
            <a:lvl2pPr marL="162631" indent="1433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2pPr>
            <a:lvl3pPr marL="283709" indent="-117496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1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3pPr>
            <a:lvl4pPr marL="0" indent="162631" algn="just" defTabSz="469995" rtl="0" eaLnBrk="1" fontAlgn="base" hangingPunct="1">
              <a:lnSpc>
                <a:spcPts val="813"/>
              </a:lnSpc>
              <a:spcBef>
                <a:spcPts val="181"/>
              </a:spcBef>
              <a:spcAft>
                <a:spcPct val="0"/>
              </a:spcAft>
              <a:buFont typeface="Arial" pitchFamily="34" charset="0"/>
              <a:defRPr sz="700" kern="1200">
                <a:solidFill>
                  <a:srgbClr val="504F53"/>
                </a:solidFill>
                <a:latin typeface="+mj-lt"/>
                <a:ea typeface="+mn-ea"/>
                <a:cs typeface="+mn-cs"/>
              </a:defRPr>
            </a:lvl4pPr>
            <a:lvl5pPr marL="647367" algn="l" defTabSz="469995" rtl="0" eaLnBrk="1" fontAlgn="base" hangingPunct="1">
              <a:lnSpc>
                <a:spcPts val="813"/>
              </a:lnSpc>
              <a:spcBef>
                <a:spcPts val="181"/>
              </a:spcBef>
              <a:spcAft>
                <a:spcPct val="0"/>
              </a:spcAft>
              <a:buFont typeface="Arial" pitchFamily="34" charset="0"/>
              <a:buNone/>
              <a:defRPr sz="600" kern="1200">
                <a:solidFill>
                  <a:srgbClr val="8D8C90"/>
                </a:solidFill>
                <a:latin typeface="+mj-lt"/>
                <a:ea typeface="+mn-ea"/>
                <a:cs typeface="+mn-cs"/>
              </a:defRPr>
            </a:lvl5pPr>
            <a:lvl6pPr marL="1294505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29870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65235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00600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 Если доходы налогоплательщика УСН за 2024 год не превысили 60 млн рублей, (п. 1 ст.145 НК РФ)</a:t>
            </a:r>
            <a:b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  Освобождение от исчисления и уплаты НДС в бюджет предоставляется автоматически. </a:t>
            </a:r>
            <a:b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3.   Уведомления об освобождении от уплаты НДС представлять в налоговый орган не надо. </a:t>
            </a:r>
            <a:b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4.   Отсутствует обязанность представлять декларацию по НДС, вести книги продаж и книги покупок. </a:t>
            </a:r>
            <a:b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Обратите внимание! </a:t>
            </a:r>
            <a: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Освобождение </a:t>
            </a:r>
            <a: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 НДС не касается случаев, когда: </a:t>
            </a:r>
            <a:b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1. Налогоплательщик УСН должен выступить налоговым агентом по НДС; </a:t>
            </a:r>
            <a:b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400" b="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2. Налогоплательщик УСН должен уплатить НДС при ввозе товаров на территорию Российской Федерации как из стран ЕАЭС, так и из третьих стран.</a:t>
            </a:r>
            <a:endParaRPr lang="ru-RU" sz="1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384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455588"/>
            <a:ext cx="7337504" cy="196308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В каком случае у налогоплательщика УСН с 01.01.2025 возникает обязанность исчислять и уплачивать НДС в бюджет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12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00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65" y="1308771"/>
            <a:ext cx="7321550" cy="178427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Как считать 60 млн рублей доходов налогоплательщику УСН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13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75665" y="3528060"/>
            <a:ext cx="6972935" cy="10034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Calibri" pitchFamily="34" charset="0"/>
                <a:cs typeface="Calibri" pitchFamily="34" charset="0"/>
              </a:rPr>
              <a:t>Обратите внимание!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Если налогоплательщик УСН является агентом (комиссионером), то при расчете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порога доходов в размере 60 млн рублей учитывается только полученное им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агентское (комиссионное) вознаграждение.</a:t>
            </a:r>
          </a:p>
        </p:txBody>
      </p:sp>
    </p:spTree>
    <p:extLst>
      <p:ext uri="{BB962C8B-B14F-4D97-AF65-F5344CB8AC3E}">
        <p14:creationId xmlns:p14="http://schemas.microsoft.com/office/powerpoint/2010/main" val="549840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79" y="1232744"/>
            <a:ext cx="7321550" cy="11827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2637" y="375804"/>
            <a:ext cx="7337192" cy="957695"/>
          </a:xfrm>
        </p:spPr>
        <p:txBody>
          <a:bodyPr/>
          <a:lstStyle/>
          <a:p>
            <a:pPr algn="ctr"/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В каком случае налогоплательщик УСН, у которого с 01.01.2025 не возникает обязанность уплачивать НДС в бюджет, обязан в 2025 году начать уплачивать</a:t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НДС в бюджет</a:t>
            </a:r>
            <a:b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2637" y="2598420"/>
            <a:ext cx="7337192" cy="1828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b="1" dirty="0">
                <a:latin typeface="Calibri" pitchFamily="34" charset="0"/>
                <a:cs typeface="Calibri" pitchFamily="34" charset="0"/>
              </a:rPr>
              <a:t>Например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pPr lvl="0"/>
            <a:r>
              <a:rPr lang="ru-RU" dirty="0">
                <a:latin typeface="Calibri" pitchFamily="34" charset="0"/>
                <a:cs typeface="Calibri" pitchFamily="34" charset="0"/>
              </a:rPr>
              <a:t>За 2024 год доходы составили 50 млн рублей. С 1 января 2025 года у налогоплательщика УСН не возникает обязанность исчислять и уплачивать НДС в бюджет. Однако в мае 2025 года доходы с начала года превысили 60 млн. рублей и составили 65 млн рублей. Соответственно, с января по май 2025 года налогоплательщик не исчисляет и не уплачивает НДС в бюджет, а по операциям с 1 июня 2025 года должен начать исчислять и уплачивать НДС в бюджет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26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325" y="1813746"/>
            <a:ext cx="7321550" cy="24050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Какую ставку НДС вправе применять</a:t>
            </a:r>
            <a:b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налогоплательщик УСН, который обязан исчислять</a:t>
            </a:r>
            <a:b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и уплачивать НДС в бюджет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551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Сроки и порядок представления декларации</a:t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по НДС и уплаты налога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39DDAF-0AF6-4ABE-B83B-855404764931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16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37260" y="1325880"/>
            <a:ext cx="7387592" cy="13563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Декларация по НДС представляется налогоплательщиком в налоговый орган исключительно в электронном виде по телекоммуникационным каналам связи через оператора ЭДО. Срок представления декларации по НДС — не позднее 25 числа месяца, следующего за истекшим кварталом.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37260" y="2954184"/>
            <a:ext cx="7222569" cy="13663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Налоговым периодом по НДС является квартал. Это означает, что по окончании каждого квартала необходимо определить сумму исчисленного НДС, которую налогоплательщик УСН должен уплатить в бюджет.</a:t>
            </a:r>
          </a:p>
          <a:p>
            <a:pPr marL="45720" indent="0" algn="just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835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685800" y="2101526"/>
            <a:ext cx="7772400" cy="1102519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Aft>
                <a:spcPct val="40000"/>
              </a:spcAft>
            </a:pPr>
            <a:r>
              <a:rPr lang="ru-RU" sz="2800" dirty="0" smtClean="0"/>
              <a:t>Спасибо за внимание.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91115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6137" y="392240"/>
            <a:ext cx="7337192" cy="829352"/>
          </a:xfrm>
        </p:spPr>
        <p:txBody>
          <a:bodyPr/>
          <a:lstStyle/>
          <a:p>
            <a:pPr marL="12700" marR="5080" algn="ctr">
              <a:lnSpc>
                <a:spcPct val="105800"/>
              </a:lnSpc>
              <a:spcBef>
                <a:spcPts val="95"/>
              </a:spcBef>
            </a:pPr>
            <a:r>
              <a:rPr lang="ru-RU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 января 2025 вводится понятие счета цифрового рубля</a:t>
            </a:r>
            <a:endParaRPr lang="ru-RU" sz="2000" kern="0" spc="-5" dirty="0">
              <a:solidFill>
                <a:schemeClr val="tx2">
                  <a:lumMod val="60000"/>
                  <a:lumOff val="4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2</a:t>
            </a:fld>
            <a:endParaRPr lang="en-US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2640" y="1325880"/>
            <a:ext cx="7320689" cy="3501216"/>
          </a:xfrm>
        </p:spPr>
        <p:txBody>
          <a:bodyPr/>
          <a:lstStyle/>
          <a:p>
            <a:r>
              <a:rPr lang="ru-RU" kern="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449814" indent="-285750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возможность  взыскания недоимок за счет цифровых рублей;</a:t>
            </a:r>
          </a:p>
          <a:p>
            <a:pPr marL="449814" indent="-285750">
              <a:buFontTx/>
              <a:buChar char="-"/>
            </a:pPr>
            <a:r>
              <a:rPr lang="ru-RU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приостановка операций по счетам цифрового рубля;</a:t>
            </a:r>
          </a:p>
          <a:p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-     освобождены от НДС переводы 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(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перечисления) </a:t>
            </a:r>
            <a:r>
              <a:rPr lang="ru-RU" sz="2000" b="0" dirty="0">
                <a:solidFill>
                  <a:schemeClr val="tx1"/>
                </a:solidFill>
                <a:latin typeface="+mn-lt"/>
              </a:rPr>
              <a:t>денежных средств с использованием платформы цифрового </a:t>
            </a:r>
            <a:r>
              <a:rPr lang="ru-RU" sz="2000" b="0" dirty="0" smtClean="0">
                <a:solidFill>
                  <a:schemeClr val="tx1"/>
                </a:solidFill>
                <a:latin typeface="+mn-lt"/>
              </a:rPr>
              <a:t>рубля;</a:t>
            </a:r>
            <a:endParaRPr lang="ru-RU" sz="2000" b="0" dirty="0">
              <a:solidFill>
                <a:schemeClr val="tx1"/>
              </a:solidFill>
              <a:latin typeface="+mn-lt"/>
            </a:endParaRPr>
          </a:p>
          <a:p>
            <a:r>
              <a:rPr lang="ru-RU" sz="2000" b="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-     для исчисления НДФЛ датой получения дохода считается день его перечисления на счет цифрового рубля</a:t>
            </a:r>
          </a:p>
          <a:p>
            <a:endParaRPr lang="ru-RU" kern="0" dirty="0">
              <a:solidFill>
                <a:schemeClr val="tx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endParaRPr lang="ru-RU" kern="0" dirty="0" smtClean="0">
              <a:solidFill>
                <a:schemeClr val="tx1"/>
              </a:solidFill>
              <a:latin typeface="Times New Roman" pitchFamily="18" charset="0"/>
              <a:ea typeface="Verdana" panose="020B0604030504040204" pitchFamily="34" charset="0"/>
              <a:cs typeface="Times New Roman" pitchFamily="18" charset="0"/>
            </a:endParaRPr>
          </a:p>
          <a:p>
            <a:r>
              <a:rPr lang="ru-RU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25" y="2395036"/>
            <a:ext cx="386915" cy="36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647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Значимые изменения с января 2025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3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587240" y="1221590"/>
            <a:ext cx="3276601" cy="11875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Повышенная ставка налога для дорогостоящих участков 1,5%</a:t>
            </a:r>
            <a:endParaRPr lang="ru-RU" sz="1600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22640" y="1205156"/>
            <a:ext cx="3391219" cy="11875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Повышенная ставка налога для дорогой недвижимости – до 2,5%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53441" y="2628900"/>
            <a:ext cx="3360418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Туристический налог – с 1% от цены проживания (не выше 5% до 2029 года)</a:t>
            </a:r>
            <a:endParaRPr lang="ru-RU" sz="1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87239" y="2590800"/>
            <a:ext cx="3276601" cy="1219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Новые базовые ставки экологического сбора на 2025-2027гг.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75397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dirty="0" smtClean="0">
                <a:latin typeface="Verdana" pitchFamily="34" charset="0"/>
                <a:ea typeface="Verdana" pitchFamily="34" charset="0"/>
              </a:rPr>
              <a:t>Значимые изменения с января 2025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4</a:t>
            </a:fld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1333500" y="1205157"/>
            <a:ext cx="6949443" cy="11037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Не облагаемый доход НДФЛ размер выходного пособия при увольнении определят по аналогии с пособием по </a:t>
            </a:r>
            <a:r>
              <a:rPr lang="ru-RU" sz="1600" b="1" dirty="0" err="1" smtClean="0"/>
              <a:t>БиР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3500" y="3448542"/>
            <a:ext cx="6970397" cy="6486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 </a:t>
            </a:r>
            <a:r>
              <a:rPr lang="ru-RU" sz="1600" b="1" dirty="0" smtClean="0"/>
              <a:t>Изменяются </a:t>
            </a:r>
            <a:r>
              <a:rPr lang="ru-RU" sz="1600" b="1" dirty="0"/>
              <a:t>правила сообщения о неудержанном НДФЛ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33500" y="2594608"/>
            <a:ext cx="6949443" cy="4495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С 1 января МРОТ равен 22 440 руб.</a:t>
            </a:r>
          </a:p>
        </p:txBody>
      </p:sp>
    </p:spTree>
    <p:extLst>
      <p:ext uri="{BB962C8B-B14F-4D97-AF65-F5344CB8AC3E}">
        <p14:creationId xmlns:p14="http://schemas.microsoft.com/office/powerpoint/2010/main" val="4122982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Увеличение социальных вычетов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5</a:t>
            </a:fld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5643" y="1113328"/>
            <a:ext cx="3603457" cy="20032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/>
              <a:t>ДО 2025 года </a:t>
            </a:r>
          </a:p>
          <a:p>
            <a:pPr algn="ctr"/>
            <a:r>
              <a:rPr lang="ru-RU" sz="1400" b="1" dirty="0" smtClean="0"/>
              <a:t>вычет на 1 ребенка - 1400 руб.</a:t>
            </a:r>
          </a:p>
          <a:p>
            <a:pPr algn="ctr"/>
            <a:r>
              <a:rPr lang="ru-RU" sz="1400" b="1" dirty="0" smtClean="0"/>
              <a:t>вычет на 2 ребенка -  1400 руб.</a:t>
            </a:r>
          </a:p>
          <a:p>
            <a:pPr algn="ctr"/>
            <a:r>
              <a:rPr lang="ru-RU" sz="1400" b="1" dirty="0" smtClean="0"/>
              <a:t>вычет на 3 ребенка -  3000 руб. </a:t>
            </a:r>
          </a:p>
          <a:p>
            <a:pPr algn="ctr"/>
            <a:endParaRPr lang="ru-RU" sz="1400" b="1" dirty="0" smtClean="0"/>
          </a:p>
          <a:p>
            <a:pPr algn="ctr"/>
            <a:r>
              <a:rPr lang="ru-RU" sz="1400" b="1" dirty="0" smtClean="0"/>
              <a:t>Совокупный доход до достижения которого применяется вычет - 350 тыс. руб.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65321" y="1113328"/>
            <a:ext cx="3954780" cy="20032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 </a:t>
            </a:r>
            <a:r>
              <a:rPr lang="ru-RU" b="1" dirty="0"/>
              <a:t>2025 года </a:t>
            </a:r>
          </a:p>
          <a:p>
            <a:pPr algn="ctr"/>
            <a:r>
              <a:rPr lang="ru-RU" sz="1400" b="1" dirty="0"/>
              <a:t>вычет на 1 ребенка - </a:t>
            </a:r>
            <a:r>
              <a:rPr lang="ru-RU" sz="1400" b="1" dirty="0" smtClean="0"/>
              <a:t>1400 </a:t>
            </a:r>
            <a:r>
              <a:rPr lang="ru-RU" sz="1400" b="1" dirty="0"/>
              <a:t>руб.</a:t>
            </a:r>
          </a:p>
          <a:p>
            <a:pPr algn="ctr"/>
            <a:r>
              <a:rPr lang="ru-RU" sz="1400" b="1" dirty="0"/>
              <a:t>вычет на 2 ребенка -  </a:t>
            </a:r>
            <a:r>
              <a:rPr lang="ru-RU" sz="1400" b="1" dirty="0" smtClean="0"/>
              <a:t>2800 руб.</a:t>
            </a:r>
            <a:endParaRPr lang="ru-RU" sz="1400" b="1" dirty="0"/>
          </a:p>
          <a:p>
            <a:pPr algn="ctr"/>
            <a:r>
              <a:rPr lang="ru-RU" sz="1400" b="1" dirty="0"/>
              <a:t>вычет на 3 ребенка -  </a:t>
            </a:r>
            <a:r>
              <a:rPr lang="ru-RU" sz="1400" b="1" dirty="0" smtClean="0"/>
              <a:t>6000 </a:t>
            </a:r>
            <a:r>
              <a:rPr lang="ru-RU" sz="1400" b="1" dirty="0"/>
              <a:t>руб. </a:t>
            </a:r>
          </a:p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Совокупный доход до достижения которого применяется вычет - </a:t>
            </a:r>
            <a:r>
              <a:rPr lang="ru-RU" sz="1400" b="1" dirty="0" smtClean="0"/>
              <a:t>450 </a:t>
            </a:r>
            <a:r>
              <a:rPr lang="ru-RU" sz="1400" b="1" dirty="0"/>
              <a:t>тыс. </a:t>
            </a:r>
            <a:r>
              <a:rPr lang="ru-RU" b="1" dirty="0"/>
              <a:t>руб.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6509" y="3354805"/>
            <a:ext cx="6545179" cy="126933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b="1" dirty="0" smtClean="0"/>
              <a:t>Новый вычет</a:t>
            </a:r>
          </a:p>
          <a:p>
            <a:pPr algn="ctr"/>
            <a:r>
              <a:rPr lang="ru-RU" sz="1400" dirty="0" smtClean="0"/>
              <a:t>Для лиц прошедших ежегодную диспансеризацию, либо для успешно сдавших нормативы ГТО  -18 тыс. руб. в год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7217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Социальная поддержка</a:t>
            </a: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6</a:t>
            </a:fld>
            <a:endParaRPr lang="en-US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22640" y="990600"/>
            <a:ext cx="7320689" cy="291846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800" dirty="0" smtClean="0"/>
              <a:t>В размере 7% уплаченного НДФЛ при среднедушевом доходе семьи</a:t>
            </a:r>
          </a:p>
          <a:p>
            <a:pPr algn="ctr"/>
            <a:r>
              <a:rPr lang="ru-RU" sz="1800" dirty="0" smtClean="0"/>
              <a:t> (с двумя и более детьми)</a:t>
            </a:r>
            <a:r>
              <a:rPr lang="en-US" sz="1800" dirty="0"/>
              <a:t>&lt;</a:t>
            </a:r>
            <a:r>
              <a:rPr lang="ru-RU" sz="1800" dirty="0" smtClean="0"/>
              <a:t> 1,5 кратного прожиточного минимума</a:t>
            </a:r>
            <a:r>
              <a:rPr lang="en-US" sz="1800" dirty="0" smtClean="0"/>
              <a:t> </a:t>
            </a:r>
            <a:r>
              <a:rPr lang="ru-RU" sz="1800" dirty="0" smtClean="0"/>
              <a:t>в месяц.</a:t>
            </a:r>
          </a:p>
          <a:p>
            <a:pPr algn="ctr"/>
            <a:endParaRPr lang="ru-RU" sz="1800" dirty="0" smtClean="0"/>
          </a:p>
          <a:p>
            <a:pPr algn="ctr"/>
            <a:r>
              <a:rPr lang="ru-RU" sz="1800" dirty="0" smtClean="0"/>
              <a:t>Мера будет представляться через инструменты Социального фонда России, данная выплата будет осуществляться начиная с 2026 года.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848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Расширение перечня налоговых вычетов в упрощенном порядке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7</a:t>
            </a:fld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00889" y="1238048"/>
            <a:ext cx="2225842" cy="493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 2025 года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45168" y="2031733"/>
            <a:ext cx="1650332" cy="10467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Инвестиционный налоговый вычет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52174" y="2031733"/>
            <a:ext cx="1925052" cy="104674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Имущественный налоговый вычет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54941" y="1238048"/>
            <a:ext cx="2129590" cy="4932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 2025 года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31228" y="1953728"/>
            <a:ext cx="1034717" cy="7760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Обучение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61596" y="1953728"/>
            <a:ext cx="1558091" cy="72791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медицинские услуги</a:t>
            </a:r>
            <a:endParaRPr lang="ru-RU" sz="1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93280" y="1953728"/>
            <a:ext cx="1645920" cy="77603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физкультурно-оздоровительные услуги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34236" y="2948940"/>
            <a:ext cx="3625592" cy="137922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</a:rPr>
              <a:t>страховые взносы по договорам ДМС, 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chemeClr val="tx1"/>
                </a:solidFill>
              </a:rPr>
              <a:t>добровольного </a:t>
            </a:r>
            <a:r>
              <a:rPr lang="ru-RU" sz="1200" dirty="0">
                <a:solidFill>
                  <a:schemeClr val="tx1"/>
                </a:solidFill>
              </a:rPr>
              <a:t>пенсионного страхования и добровольного страхования жизни;</a:t>
            </a:r>
          </a:p>
          <a:p>
            <a:pPr marL="171450" lvl="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chemeClr val="tx1"/>
                </a:solidFill>
              </a:rPr>
              <a:t>пенсионные взносы по договорам негосударственного пенсионного обеспечения.</a:t>
            </a:r>
          </a:p>
        </p:txBody>
      </p:sp>
      <p:cxnSp>
        <p:nvCxnSpPr>
          <p:cNvPr id="14" name="Прямая со стрелкой 13"/>
          <p:cNvCxnSpPr>
            <a:endCxn id="6" idx="0"/>
          </p:cNvCxnSpPr>
          <p:nvPr/>
        </p:nvCxnSpPr>
        <p:spPr>
          <a:xfrm flipH="1">
            <a:off x="1270334" y="1731343"/>
            <a:ext cx="276526" cy="300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834640" y="1753601"/>
            <a:ext cx="160020" cy="278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9" idx="0"/>
          </p:cNvCxnSpPr>
          <p:nvPr/>
        </p:nvCxnSpPr>
        <p:spPr>
          <a:xfrm flipH="1">
            <a:off x="4948587" y="1731343"/>
            <a:ext cx="517358" cy="222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10" idx="0"/>
          </p:cNvCxnSpPr>
          <p:nvPr/>
        </p:nvCxnSpPr>
        <p:spPr>
          <a:xfrm flipH="1">
            <a:off x="6340642" y="1731343"/>
            <a:ext cx="6390" cy="222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941631" y="1731343"/>
            <a:ext cx="875298" cy="2223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935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8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ПРОГРЕССИВНАЯ ШКАЛА НДФЛ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Прогрессивная шкала налогообложения НДФЛ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97133" y="1318259"/>
            <a:ext cx="3001077" cy="35164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1200" b="1" dirty="0" smtClean="0"/>
              <a:t>с 2025 года</a:t>
            </a:r>
          </a:p>
          <a:p>
            <a:pPr algn="ctr"/>
            <a:r>
              <a:rPr lang="ru-RU" sz="1200" b="1" dirty="0" smtClean="0"/>
              <a:t>    Основные доходы</a:t>
            </a:r>
          </a:p>
          <a:p>
            <a:pPr algn="ctr"/>
            <a:r>
              <a:rPr lang="ru-RU" sz="1200" dirty="0" smtClean="0"/>
              <a:t> </a:t>
            </a:r>
            <a:r>
              <a:rPr lang="ru-RU" sz="1200" dirty="0"/>
              <a:t>ЗП, ГПХ,  доходы ИП на ОСНО</a:t>
            </a:r>
            <a:r>
              <a:rPr lang="ru-RU" sz="1200" dirty="0" smtClean="0"/>
              <a:t>, проценты </a:t>
            </a:r>
            <a:r>
              <a:rPr lang="ru-RU" sz="1200" dirty="0"/>
              <a:t>по займам, </a:t>
            </a:r>
            <a:r>
              <a:rPr lang="ru-RU" sz="1200" dirty="0" smtClean="0"/>
              <a:t> </a:t>
            </a:r>
            <a:r>
              <a:rPr lang="ru-RU" sz="1200" dirty="0"/>
              <a:t>арендная </a:t>
            </a:r>
            <a:r>
              <a:rPr lang="ru-RU" sz="1200" dirty="0" smtClean="0"/>
              <a:t>плата</a:t>
            </a:r>
          </a:p>
          <a:p>
            <a:pPr algn="ctr"/>
            <a:r>
              <a:rPr lang="ru-RU" sz="1200" dirty="0" smtClean="0"/>
              <a:t>        0-2,4 млн                  13%</a:t>
            </a:r>
          </a:p>
          <a:p>
            <a:pPr algn="ctr"/>
            <a:r>
              <a:rPr lang="ru-RU" sz="1200" dirty="0" smtClean="0"/>
              <a:t>        2,4-5 </a:t>
            </a:r>
            <a:r>
              <a:rPr lang="ru-RU" sz="1200" dirty="0"/>
              <a:t>млн               </a:t>
            </a:r>
            <a:r>
              <a:rPr lang="ru-RU" sz="1200" dirty="0" smtClean="0"/>
              <a:t>   15%</a:t>
            </a:r>
          </a:p>
          <a:p>
            <a:pPr algn="ctr"/>
            <a:r>
              <a:rPr lang="ru-RU" sz="1200" dirty="0" smtClean="0"/>
              <a:t>        5-20 </a:t>
            </a:r>
            <a:r>
              <a:rPr lang="ru-RU" sz="1200" dirty="0"/>
              <a:t>млн                </a:t>
            </a:r>
            <a:r>
              <a:rPr lang="ru-RU" sz="1200" dirty="0" smtClean="0"/>
              <a:t>   18%</a:t>
            </a:r>
          </a:p>
          <a:p>
            <a:pPr algn="ctr"/>
            <a:r>
              <a:rPr lang="ru-RU" sz="1200" dirty="0" smtClean="0"/>
              <a:t>        20-50 </a:t>
            </a:r>
            <a:r>
              <a:rPr lang="ru-RU" sz="1200" dirty="0"/>
              <a:t>млн              </a:t>
            </a:r>
            <a:r>
              <a:rPr lang="ru-RU" sz="1200" dirty="0" smtClean="0"/>
              <a:t>   20%</a:t>
            </a:r>
          </a:p>
          <a:p>
            <a:pPr algn="ctr"/>
            <a:r>
              <a:rPr lang="ru-RU" sz="1200" dirty="0" smtClean="0"/>
              <a:t>        </a:t>
            </a:r>
            <a:r>
              <a:rPr lang="en-US" sz="1200" dirty="0" smtClean="0"/>
              <a:t>50 </a:t>
            </a:r>
            <a:r>
              <a:rPr lang="ru-RU" sz="1200" dirty="0"/>
              <a:t>млн             </a:t>
            </a:r>
            <a:r>
              <a:rPr lang="ru-RU" sz="1200" dirty="0" smtClean="0"/>
              <a:t>          22%</a:t>
            </a:r>
          </a:p>
          <a:p>
            <a:pPr algn="ctr"/>
            <a:r>
              <a:rPr lang="ru-RU" sz="1200" b="1" dirty="0" smtClean="0"/>
              <a:t>     Пассивные доходы </a:t>
            </a:r>
          </a:p>
          <a:p>
            <a:pPr algn="ctr"/>
            <a:r>
              <a:rPr lang="ru-RU" sz="1200" dirty="0" smtClean="0"/>
              <a:t>дивиденды</a:t>
            </a:r>
            <a:r>
              <a:rPr lang="ru-RU" sz="1200" dirty="0"/>
              <a:t>, ЦБ, % по вкладам, </a:t>
            </a:r>
            <a:r>
              <a:rPr lang="ru-RU" sz="1200" dirty="0" smtClean="0"/>
              <a:t>продажа          </a:t>
            </a:r>
            <a:r>
              <a:rPr lang="ru-RU" sz="1200" dirty="0"/>
              <a:t>недвижимости </a:t>
            </a:r>
          </a:p>
          <a:p>
            <a:pPr algn="ctr" fontAlgn="t"/>
            <a:r>
              <a:rPr lang="ru-RU" sz="1200" dirty="0"/>
              <a:t>      </a:t>
            </a:r>
            <a:r>
              <a:rPr lang="ru-RU" sz="1200" dirty="0" smtClean="0"/>
              <a:t>    0 -2,4 </a:t>
            </a:r>
            <a:r>
              <a:rPr lang="ru-RU" sz="1200" dirty="0"/>
              <a:t>млн        </a:t>
            </a:r>
            <a:r>
              <a:rPr lang="ru-RU" sz="1200" dirty="0" smtClean="0"/>
              <a:t>            13%</a:t>
            </a:r>
          </a:p>
          <a:p>
            <a:pPr algn="ctr" fontAlgn="t"/>
            <a:r>
              <a:rPr lang="ru-RU" sz="1200" b="1" dirty="0" smtClean="0"/>
              <a:t>            </a:t>
            </a:r>
            <a:r>
              <a:rPr lang="ru-RU" sz="1200" dirty="0" smtClean="0"/>
              <a:t>2,4 -5 млн                    15%</a:t>
            </a:r>
          </a:p>
          <a:p>
            <a:pPr algn="ctr" fontAlgn="t"/>
            <a:r>
              <a:rPr lang="ru-RU" sz="1200" dirty="0" smtClean="0"/>
              <a:t>Отдельные виды доходов СВО, северные   виды надбавок</a:t>
            </a:r>
          </a:p>
          <a:p>
            <a:pPr algn="ctr" fontAlgn="t"/>
            <a:r>
              <a:rPr lang="ru-RU" sz="1200" dirty="0"/>
              <a:t> </a:t>
            </a:r>
            <a:r>
              <a:rPr lang="ru-RU" sz="1200" dirty="0" smtClean="0"/>
              <a:t>          0 -5 </a:t>
            </a:r>
            <a:r>
              <a:rPr lang="ru-RU" sz="1200" dirty="0"/>
              <a:t>млн                    13%</a:t>
            </a:r>
          </a:p>
          <a:p>
            <a:pPr algn="ctr" fontAlgn="t"/>
            <a:r>
              <a:rPr lang="ru-RU" sz="1200" b="1" dirty="0" smtClean="0"/>
              <a:t>           </a:t>
            </a:r>
            <a:r>
              <a:rPr lang="en-US" sz="1200" dirty="0" smtClean="0"/>
              <a:t>&gt; </a:t>
            </a:r>
            <a:r>
              <a:rPr lang="ru-RU" sz="1200" dirty="0" smtClean="0"/>
              <a:t>5 </a:t>
            </a:r>
            <a:r>
              <a:rPr lang="ru-RU" sz="1200" dirty="0"/>
              <a:t>млн                </a:t>
            </a:r>
            <a:r>
              <a:rPr lang="ru-RU" sz="1200" dirty="0" smtClean="0"/>
              <a:t>      15</a:t>
            </a:r>
            <a:r>
              <a:rPr lang="ru-RU" sz="1200" dirty="0"/>
              <a:t>%</a:t>
            </a:r>
          </a:p>
          <a:p>
            <a:pPr fontAlgn="t"/>
            <a:endParaRPr lang="ru-RU" sz="1400" dirty="0"/>
          </a:p>
          <a:p>
            <a:endParaRPr lang="ru-RU" sz="16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  <a:p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50095" y="1318260"/>
            <a:ext cx="3111365" cy="351647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 smtClean="0"/>
              <a:t> </a:t>
            </a:r>
            <a:r>
              <a:rPr lang="ru-RU" b="1" dirty="0" smtClean="0"/>
              <a:t>ДО 2025 года</a:t>
            </a:r>
          </a:p>
          <a:p>
            <a:pPr algn="ctr"/>
            <a:r>
              <a:rPr lang="ru-RU" b="1" dirty="0" smtClean="0"/>
              <a:t>  Основные </a:t>
            </a:r>
            <a:r>
              <a:rPr lang="ru-RU" b="1" dirty="0"/>
              <a:t>доходы</a:t>
            </a:r>
          </a:p>
          <a:p>
            <a:pPr algn="ctr"/>
            <a:r>
              <a:rPr lang="ru-RU" dirty="0" smtClean="0"/>
              <a:t>ЗП</a:t>
            </a:r>
            <a:r>
              <a:rPr lang="ru-RU" dirty="0"/>
              <a:t>, ГПХ,  доходы ИП на </a:t>
            </a:r>
            <a:r>
              <a:rPr lang="ru-RU" dirty="0" smtClean="0"/>
              <a:t>ОСНО, проценты     по </a:t>
            </a:r>
            <a:r>
              <a:rPr lang="ru-RU" dirty="0"/>
              <a:t>займам, </a:t>
            </a:r>
            <a:r>
              <a:rPr lang="ru-RU" dirty="0" smtClean="0"/>
              <a:t>арендная плата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      0-5 </a:t>
            </a:r>
            <a:r>
              <a:rPr lang="ru-RU" dirty="0"/>
              <a:t>млн                    </a:t>
            </a:r>
            <a:r>
              <a:rPr lang="ru-RU" dirty="0" smtClean="0"/>
              <a:t>    13%</a:t>
            </a:r>
          </a:p>
          <a:p>
            <a:pPr algn="ctr"/>
            <a:r>
              <a:rPr lang="ru-RU" dirty="0" smtClean="0"/>
              <a:t>      5 </a:t>
            </a:r>
            <a:r>
              <a:rPr lang="ru-RU" dirty="0"/>
              <a:t>млн                    </a:t>
            </a:r>
            <a:r>
              <a:rPr lang="ru-RU" dirty="0" smtClean="0"/>
              <a:t>        15%</a:t>
            </a:r>
          </a:p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Пассивные доходы</a:t>
            </a:r>
            <a:br>
              <a:rPr lang="ru-RU" b="1" dirty="0" smtClean="0"/>
            </a:br>
            <a:r>
              <a:rPr lang="ru-RU" dirty="0" smtClean="0"/>
              <a:t>дивиденды</a:t>
            </a:r>
            <a:r>
              <a:rPr lang="ru-RU" dirty="0"/>
              <a:t>, ЦБ, % по </a:t>
            </a:r>
            <a:r>
              <a:rPr lang="ru-RU" dirty="0" smtClean="0"/>
              <a:t>вкладам</a:t>
            </a:r>
            <a:r>
              <a:rPr lang="ru-RU" dirty="0"/>
              <a:t>, </a:t>
            </a:r>
            <a:r>
              <a:rPr lang="ru-RU" dirty="0" smtClean="0"/>
              <a:t>продажа недвижимости </a:t>
            </a:r>
          </a:p>
          <a:p>
            <a:pPr algn="ctr"/>
            <a:r>
              <a:rPr lang="ru-RU" dirty="0" smtClean="0"/>
              <a:t>      0-5 </a:t>
            </a:r>
            <a:r>
              <a:rPr lang="ru-RU" dirty="0"/>
              <a:t>млн                       13</a:t>
            </a:r>
            <a:r>
              <a:rPr lang="ru-RU" dirty="0" smtClean="0"/>
              <a:t>%</a:t>
            </a:r>
          </a:p>
          <a:p>
            <a:r>
              <a:rPr lang="ru-RU" dirty="0" smtClean="0"/>
              <a:t>      	    </a:t>
            </a:r>
            <a:r>
              <a:rPr lang="en-US" dirty="0" smtClean="0"/>
              <a:t>&gt; </a:t>
            </a:r>
            <a:r>
              <a:rPr lang="ru-RU" dirty="0"/>
              <a:t>5 млн                      </a:t>
            </a:r>
            <a:r>
              <a:rPr lang="ru-RU" dirty="0" smtClean="0"/>
              <a:t> 15 </a:t>
            </a:r>
            <a:r>
              <a:rPr lang="ru-RU" dirty="0"/>
              <a:t>%</a:t>
            </a:r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endParaRPr lang="ru-RU" sz="1200" dirty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716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2700" marR="5080" algn="ctr">
              <a:lnSpc>
                <a:spcPct val="105800"/>
              </a:lnSpc>
              <a:spcBef>
                <a:spcPts val="95"/>
              </a:spcBef>
            </a:pPr>
            <a:r>
              <a:rPr lang="ru-RU" sz="2000" kern="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 1 января увеличивается основная ставка по налогу на прибыль </a:t>
            </a:r>
            <a:endParaRPr lang="ru-RU" sz="2000" kern="0" spc="-5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7E3FE5-A9B2-4740-BCFC-E5DFD07173BA}" type="slidenum">
              <a:rPr lang="en-US" smtClean="0"/>
              <a:t>9</a:t>
            </a:fld>
            <a:endParaRPr lang="en-US" dirty="0"/>
          </a:p>
        </p:txBody>
      </p:sp>
      <p:sp>
        <p:nvSpPr>
          <p:cNvPr id="13" name="Объект 12"/>
          <p:cNvSpPr>
            <a:spLocks noGrp="1"/>
          </p:cNvSpPr>
          <p:nvPr>
            <p:ph idx="1"/>
          </p:nvPr>
        </p:nvSpPr>
        <p:spPr>
          <a:xfrm>
            <a:off x="822638" y="1376313"/>
            <a:ext cx="7320692" cy="3332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2700" marR="5080" algn="ctr">
              <a:lnSpc>
                <a:spcPct val="105800"/>
              </a:lnSpc>
              <a:spcBef>
                <a:spcPts val="95"/>
              </a:spcBef>
            </a:pPr>
            <a:r>
              <a:rPr lang="ru-RU" kern="0" dirty="0" smtClean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Calibri" pitchFamily="34" charset="0"/>
              </a:rPr>
              <a:t>Ставка повышена с 20% до 25% </a:t>
            </a:r>
            <a:endParaRPr lang="ru-RU" kern="0" spc="-5" dirty="0">
              <a:solidFill>
                <a:schemeClr val="tx1"/>
              </a:solidFill>
              <a:latin typeface="Calibri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sp>
        <p:nvSpPr>
          <p:cNvPr id="14" name="Объект 12"/>
          <p:cNvSpPr txBox="1">
            <a:spLocks/>
          </p:cNvSpPr>
          <p:nvPr/>
        </p:nvSpPr>
        <p:spPr bwMode="auto">
          <a:xfrm>
            <a:off x="822638" y="1875084"/>
            <a:ext cx="3337882" cy="59420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  <a:spAutoFit/>
          </a:bodyPr>
          <a:lstStyle>
            <a:lvl1pPr marL="164064" indent="0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1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1pPr>
            <a:lvl2pPr marL="162631" indent="1433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2pPr>
            <a:lvl3pPr marL="283709" indent="-117496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1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3pPr>
            <a:lvl4pPr marL="0" indent="162631" algn="just" defTabSz="469995" rtl="0" eaLnBrk="1" fontAlgn="base" hangingPunct="1">
              <a:lnSpc>
                <a:spcPts val="813"/>
              </a:lnSpc>
              <a:spcBef>
                <a:spcPts val="181"/>
              </a:spcBef>
              <a:spcAft>
                <a:spcPct val="0"/>
              </a:spcAft>
              <a:buFont typeface="Arial" pitchFamily="34" charset="0"/>
              <a:defRPr sz="7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4pPr>
            <a:lvl5pPr marL="647367" algn="l" defTabSz="469995" rtl="0" eaLnBrk="1" fontAlgn="base" hangingPunct="1">
              <a:lnSpc>
                <a:spcPts val="813"/>
              </a:lnSpc>
              <a:spcBef>
                <a:spcPts val="181"/>
              </a:spcBef>
              <a:spcAft>
                <a:spcPct val="0"/>
              </a:spcAft>
              <a:buFont typeface="Arial" pitchFamily="34" charset="0"/>
              <a:buNone/>
              <a:defRPr sz="6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5pPr>
            <a:lvl6pPr marL="1294505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29870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65235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00600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ct val="105800"/>
              </a:lnSpc>
              <a:spcBef>
                <a:spcPts val="95"/>
              </a:spcBef>
            </a:pPr>
            <a:r>
              <a:rPr lang="ru-RU" b="0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8% в федеральный бюджет (2025-2030) </a:t>
            </a:r>
            <a:endParaRPr lang="ru-RU" b="0" kern="0" spc="-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Объект 12"/>
          <p:cNvSpPr txBox="1">
            <a:spLocks/>
          </p:cNvSpPr>
          <p:nvPr/>
        </p:nvSpPr>
        <p:spPr bwMode="auto">
          <a:xfrm>
            <a:off x="4396740" y="1894833"/>
            <a:ext cx="3746589" cy="57445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71567" tIns="35783" rIns="71567" bIns="35783" numCol="1" anchor="ctr" anchorCtr="0" compatLnSpc="1">
            <a:prstTxWarp prst="textNoShape">
              <a:avLst/>
            </a:prstTxWarp>
            <a:spAutoFit/>
          </a:bodyPr>
          <a:lstStyle>
            <a:lvl1pPr marL="164064" indent="0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1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1pPr>
            <a:lvl2pPr marL="162631" indent="1433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2pPr>
            <a:lvl3pPr marL="283709" indent="-117496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1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3pPr>
            <a:lvl4pPr marL="0" indent="162631" algn="just" defTabSz="469995" rtl="0" eaLnBrk="1" fontAlgn="base" hangingPunct="1">
              <a:lnSpc>
                <a:spcPts val="813"/>
              </a:lnSpc>
              <a:spcBef>
                <a:spcPts val="181"/>
              </a:spcBef>
              <a:spcAft>
                <a:spcPct val="0"/>
              </a:spcAft>
              <a:buFont typeface="Arial" pitchFamily="34" charset="0"/>
              <a:defRPr sz="7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4pPr>
            <a:lvl5pPr marL="647367" algn="l" defTabSz="469995" rtl="0" eaLnBrk="1" fontAlgn="base" hangingPunct="1">
              <a:lnSpc>
                <a:spcPts val="813"/>
              </a:lnSpc>
              <a:spcBef>
                <a:spcPts val="181"/>
              </a:spcBef>
              <a:spcAft>
                <a:spcPct val="0"/>
              </a:spcAft>
              <a:buFont typeface="Arial" pitchFamily="34" charset="0"/>
              <a:buNone/>
              <a:defRPr sz="6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5pPr>
            <a:lvl6pPr marL="1294505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29870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65235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00600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ct val="105800"/>
              </a:lnSpc>
              <a:spcBef>
                <a:spcPts val="95"/>
              </a:spcBef>
            </a:pPr>
            <a:r>
              <a:rPr lang="ru-RU" b="0" kern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17% в бюджет регионов</a:t>
            </a:r>
          </a:p>
          <a:p>
            <a:pPr marL="12700" marR="5080" algn="ctr">
              <a:lnSpc>
                <a:spcPct val="105800"/>
              </a:lnSpc>
              <a:spcBef>
                <a:spcPts val="95"/>
              </a:spcBef>
            </a:pPr>
            <a:endParaRPr lang="ru-RU" sz="1400" b="0" kern="0" spc="-5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Объект 12"/>
          <p:cNvSpPr txBox="1">
            <a:spLocks/>
          </p:cNvSpPr>
          <p:nvPr/>
        </p:nvSpPr>
        <p:spPr bwMode="auto">
          <a:xfrm>
            <a:off x="822637" y="2685465"/>
            <a:ext cx="7320692" cy="1745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71567" tIns="35783" rIns="71567" bIns="35783" numCol="1" anchor="t" anchorCtr="0" compatLnSpc="1">
            <a:prstTxWarp prst="textNoShape">
              <a:avLst/>
            </a:prstTxWarp>
            <a:spAutoFit/>
          </a:bodyPr>
          <a:lstStyle>
            <a:lvl1pPr marL="164064" indent="0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600" b="1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1pPr>
            <a:lvl2pPr marL="162631" indent="1433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11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2pPr>
            <a:lvl3pPr marL="283709" indent="-117496" algn="l" defTabSz="469995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 sz="11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3pPr>
            <a:lvl4pPr marL="0" indent="162631" algn="just" defTabSz="469995" rtl="0" eaLnBrk="1" fontAlgn="base" hangingPunct="1">
              <a:lnSpc>
                <a:spcPts val="813"/>
              </a:lnSpc>
              <a:spcBef>
                <a:spcPts val="181"/>
              </a:spcBef>
              <a:spcAft>
                <a:spcPct val="0"/>
              </a:spcAft>
              <a:buFont typeface="Arial" pitchFamily="34" charset="0"/>
              <a:defRPr sz="7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4pPr>
            <a:lvl5pPr marL="647367" algn="l" defTabSz="469995" rtl="0" eaLnBrk="1" fontAlgn="base" hangingPunct="1">
              <a:lnSpc>
                <a:spcPts val="813"/>
              </a:lnSpc>
              <a:spcBef>
                <a:spcPts val="181"/>
              </a:spcBef>
              <a:spcAft>
                <a:spcPct val="0"/>
              </a:spcAft>
              <a:buFont typeface="Arial" pitchFamily="34" charset="0"/>
              <a:buNone/>
              <a:defRPr sz="600" kern="1200">
                <a:solidFill>
                  <a:schemeClr val="dk1"/>
                </a:solidFill>
                <a:latin typeface="+mj-lt"/>
                <a:ea typeface="+mn-ea"/>
                <a:cs typeface="+mn-cs"/>
              </a:defRPr>
            </a:lvl5pPr>
            <a:lvl6pPr marL="1294505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529870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765235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000600" indent="-117682" algn="l" defTabSz="47072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5080" algn="ctr">
              <a:lnSpc>
                <a:spcPct val="105800"/>
              </a:lnSpc>
              <a:spcBef>
                <a:spcPts val="95"/>
              </a:spcBef>
            </a:pPr>
            <a:r>
              <a:rPr lang="ru-RU" kern="0" dirty="0" smtClean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Calibri" pitchFamily="34" charset="0"/>
              </a:rPr>
              <a:t>Исключения:</a:t>
            </a:r>
          </a:p>
          <a:p>
            <a:pPr marL="12700" marR="5080" algn="ctr">
              <a:lnSpc>
                <a:spcPct val="105800"/>
              </a:lnSpc>
              <a:spcBef>
                <a:spcPts val="95"/>
              </a:spcBef>
            </a:pPr>
            <a:r>
              <a:rPr lang="ru-RU" b="0" kern="0" spc="-5" dirty="0" smtClean="0">
                <a:solidFill>
                  <a:schemeClr val="tx1"/>
                </a:solidFill>
                <a:latin typeface="Calibri" pitchFamily="34" charset="0"/>
                <a:ea typeface="Verdana" panose="020B0604030504040204" pitchFamily="34" charset="0"/>
                <a:cs typeface="Calibri" pitchFamily="34" charset="0"/>
              </a:rPr>
              <a:t>ИТ-компании на 2025-2030 годы ставка увеличена с 0% до 5%</a:t>
            </a:r>
          </a:p>
          <a:p>
            <a:pPr marL="12700" marR="5080" algn="ctr">
              <a:lnSpc>
                <a:spcPct val="105800"/>
              </a:lnSpc>
              <a:spcBef>
                <a:spcPts val="95"/>
              </a:spcBef>
            </a:pPr>
            <a:endParaRPr lang="ru-RU" kern="0" spc="-5" dirty="0">
              <a:solidFill>
                <a:schemeClr val="tx1"/>
              </a:solidFill>
              <a:latin typeface="Calibri" pitchFamily="34" charset="0"/>
              <a:ea typeface="Verdana" panose="020B0604030504040204" pitchFamily="34" charset="0"/>
              <a:cs typeface="Calibri" pitchFamily="34" charset="0"/>
            </a:endParaRPr>
          </a:p>
          <a:p>
            <a:r>
              <a:rPr lang="ru-RU" b="0" dirty="0" smtClean="0"/>
              <a:t>		Законом </a:t>
            </a:r>
            <a:r>
              <a:rPr lang="ru-RU" b="0" dirty="0"/>
              <a:t>субъекта Российской Федерации могут устанавливаться</a:t>
            </a:r>
          </a:p>
          <a:p>
            <a:r>
              <a:rPr lang="ru-RU" b="0" dirty="0" smtClean="0"/>
              <a:t>пониженные налоговые ставки для малых </a:t>
            </a:r>
            <a:r>
              <a:rPr lang="ru-RU" b="0" dirty="0"/>
              <a:t>технологических компаний</a:t>
            </a:r>
          </a:p>
          <a:p>
            <a:pPr marL="12700" marR="5080" algn="ctr">
              <a:lnSpc>
                <a:spcPct val="105800"/>
              </a:lnSpc>
              <a:spcBef>
                <a:spcPts val="95"/>
              </a:spcBef>
            </a:pPr>
            <a:endParaRPr lang="ru-RU" kern="0" spc="-5" dirty="0">
              <a:solidFill>
                <a:schemeClr val="tx1"/>
              </a:solidFill>
              <a:latin typeface="Calibri" pitchFamily="34" charset="0"/>
              <a:ea typeface="Verdana" panose="020B0604030504040204" pitchFamily="34" charset="0"/>
              <a:cs typeface="Calibri" pitchFamily="34" charset="0"/>
            </a:endParaRPr>
          </a:p>
        </p:txBody>
      </p:sp>
      <p:pic>
        <p:nvPicPr>
          <p:cNvPr id="17" name="Рисунок 16"/>
          <p:cNvPicPr/>
          <p:nvPr/>
        </p:nvPicPr>
        <p:blipFill rotWithShape="1">
          <a:blip r:embed="rId2"/>
          <a:srcRect l="29600" t="22340" r="41700" b="29287"/>
          <a:stretch/>
        </p:blipFill>
        <p:spPr bwMode="auto">
          <a:xfrm>
            <a:off x="1204800" y="3536564"/>
            <a:ext cx="524940" cy="371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Рисунок 17"/>
          <p:cNvPicPr/>
          <p:nvPr/>
        </p:nvPicPr>
        <p:blipFill rotWithShape="1">
          <a:blip r:embed="rId2"/>
          <a:srcRect l="29600" t="22340" r="41700" b="29287"/>
          <a:stretch/>
        </p:blipFill>
        <p:spPr bwMode="auto">
          <a:xfrm>
            <a:off x="1204800" y="2938344"/>
            <a:ext cx="524940" cy="3718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98161064"/>
      </p:ext>
    </p:extLst>
  </p:cSld>
  <p:clrMapOvr>
    <a:masterClrMapping/>
  </p:clrMapOvr>
</p:sld>
</file>

<file path=ppt/theme/theme1.xml><?xml version="1.0" encoding="utf-8"?>
<a:theme xmlns:a="http://schemas.openxmlformats.org/drawingml/2006/main" name="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5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1_Концепция АСК НДС2 Кас (1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3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8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1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Концепция АСК НДС2 Кас (1).thmx</Template>
  <TotalTime>33783</TotalTime>
  <Words>945</Words>
  <Application>Microsoft Office PowerPoint</Application>
  <PresentationFormat>Экран (16:9)</PresentationFormat>
  <Paragraphs>154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Концепция АСК НДС2 Кас (1)</vt:lpstr>
      <vt:lpstr>Present_FNS2012_A4</vt:lpstr>
      <vt:lpstr>5_Present_FNS2012_A4</vt:lpstr>
      <vt:lpstr>1_Концепция АСК НДС2 Кас (1)</vt:lpstr>
      <vt:lpstr>3_Present_FNS2012_A4</vt:lpstr>
      <vt:lpstr>8_Present_FNS2012_A4</vt:lpstr>
      <vt:lpstr>11_Present_FNS2012_A4</vt:lpstr>
      <vt:lpstr>Обзор ключевых изменений в налоговом законодательстве в 2025 году</vt:lpstr>
      <vt:lpstr>С 1 января 2025 вводится понятие счета цифрового рубля</vt:lpstr>
      <vt:lpstr>Значимые изменения с января 2025</vt:lpstr>
      <vt:lpstr>Значимые изменения с января 2025</vt:lpstr>
      <vt:lpstr>Увеличение социальных вычетов </vt:lpstr>
      <vt:lpstr>Социальная поддержка </vt:lpstr>
      <vt:lpstr>Расширение перечня налоговых вычетов в упрощенном порядке</vt:lpstr>
      <vt:lpstr>ПРОГРЕССИВНАЯ ШКАЛА НДФЛ      Прогрессивная шкала налогообложения НДФЛ       </vt:lpstr>
      <vt:lpstr>С 1 января увеличивается основная ставка по налогу на прибыль </vt:lpstr>
      <vt:lpstr>Повышающие коэффициенты для учета отдельных видов расходов</vt:lpstr>
      <vt:lpstr> С 1 января 2025 увеличивают лимиты при УСН и отменяют повышенные ставки по спецрежиму </vt:lpstr>
      <vt:lpstr>В каком случае у налогоплательщика УСН с 01.01.2025 возникает обязанность исчислять и уплачивать НДС в бюджет </vt:lpstr>
      <vt:lpstr>Как считать 60 млн рублей доходов налогоплательщику УСН </vt:lpstr>
      <vt:lpstr>В каком случае налогоплательщик УСН, у которого с 01.01.2025 не возникает обязанность уплачивать НДС в бюджет, обязан в 2025 году начать уплачивать НДС в бюджет </vt:lpstr>
      <vt:lpstr>Какую ставку НДС вправе применять налогоплательщик УСН, который обязан исчислять и уплачивать НДС в бюджет</vt:lpstr>
      <vt:lpstr>Сроки и порядок представления декларации по НДС и уплаты налога</vt:lpstr>
      <vt:lpstr>Спасибо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по вопросам проведения эксперимента</dc:title>
  <dc:creator>Anatoly Gaverdovskiy</dc:creator>
  <cp:lastModifiedBy>Емельянова Лейла Насибовна</cp:lastModifiedBy>
  <cp:revision>1127</cp:revision>
  <cp:lastPrinted>2023-02-15T07:23:58Z</cp:lastPrinted>
  <dcterms:created xsi:type="dcterms:W3CDTF">2014-02-04T14:06:09Z</dcterms:created>
  <dcterms:modified xsi:type="dcterms:W3CDTF">2024-11-07T04:11:05Z</dcterms:modified>
</cp:coreProperties>
</file>